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65" r:id="rId16"/>
    <p:sldId id="271" r:id="rId17"/>
    <p:sldId id="272" r:id="rId18"/>
    <p:sldId id="273" r:id="rId19"/>
    <p:sldId id="274"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p:scale>
          <a:sx n="80" d="100"/>
          <a:sy n="80" d="100"/>
        </p:scale>
        <p:origin x="1522" y="96"/>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3F74D359-7C1B-4128-826A-D8A148691E5A}"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F74D359-7C1B-4128-826A-D8A148691E5A}"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F74D359-7C1B-4128-826A-D8A148691E5A}"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F74D359-7C1B-4128-826A-D8A148691E5A}"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74D359-7C1B-4128-826A-D8A148691E5A}"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3F74D359-7C1B-4128-826A-D8A148691E5A}"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3F74D359-7C1B-4128-826A-D8A148691E5A}" type="datetimeFigureOut">
              <a:rPr lang="en-US" smtClean="0"/>
              <a:pPr/>
              <a:t>7/1/2024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3F74D359-7C1B-4128-826A-D8A148691E5A}" type="datetimeFigureOut">
              <a:rPr lang="en-US" smtClean="0"/>
              <a:pPr/>
              <a:t>7/1/2024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4D359-7C1B-4128-826A-D8A148691E5A}" type="datetimeFigureOut">
              <a:rPr lang="en-US" smtClean="0"/>
              <a:pPr/>
              <a:t>7/1/2024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74D359-7C1B-4128-826A-D8A148691E5A}"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74D359-7C1B-4128-826A-D8A148691E5A}"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74F0AD-043A-4B65-9C78-8FD5DD0C1A8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4D359-7C1B-4128-826A-D8A148691E5A}" type="datetimeFigureOut">
              <a:rPr lang="en-US" smtClean="0"/>
              <a:pPr/>
              <a:t>7/1/2024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74F0AD-043A-4B65-9C78-8FD5DD0C1A8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357167"/>
            <a:ext cx="7886728" cy="1785949"/>
          </a:xfrm>
        </p:spPr>
        <p:style>
          <a:lnRef idx="1">
            <a:schemeClr val="accent3"/>
          </a:lnRef>
          <a:fillRef idx="2">
            <a:schemeClr val="accent3"/>
          </a:fillRef>
          <a:effectRef idx="1">
            <a:schemeClr val="accent3"/>
          </a:effectRef>
          <a:fontRef idx="minor">
            <a:schemeClr val="dk1"/>
          </a:fontRef>
        </p:style>
        <p:txBody>
          <a:bodyPr/>
          <a:lstStyle/>
          <a:p>
            <a:r>
              <a:rPr lang="en-US" b="1" u="sng" dirty="0"/>
              <a:t>FUNDAMENTAL RIGHTS</a:t>
            </a:r>
            <a:br>
              <a:rPr lang="en-US" b="1" u="sng" dirty="0"/>
            </a:br>
            <a:r>
              <a:rPr lang="bn-IN" b="1" u="sng" dirty="0"/>
              <a:t>মৌলিক অধিকার</a:t>
            </a:r>
            <a:endParaRPr lang="en-IN" b="1" u="sng" dirty="0"/>
          </a:p>
        </p:txBody>
      </p:sp>
      <p:sp>
        <p:nvSpPr>
          <p:cNvPr id="3" name="Subtitle 2"/>
          <p:cNvSpPr>
            <a:spLocks noGrp="1"/>
          </p:cNvSpPr>
          <p:nvPr>
            <p:ph type="subTitle" idx="1"/>
          </p:nvPr>
        </p:nvSpPr>
        <p:spPr>
          <a:xfrm>
            <a:off x="571472" y="2143116"/>
            <a:ext cx="7929618" cy="3495684"/>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a:endParaRPr lang="en-US" dirty="0">
              <a:solidFill>
                <a:schemeClr val="tx2"/>
              </a:solidFill>
            </a:endParaRPr>
          </a:p>
          <a:p>
            <a:pPr algn="r"/>
            <a:endParaRPr lang="bn-IN" dirty="0">
              <a:solidFill>
                <a:schemeClr val="tx2"/>
              </a:solidFill>
            </a:endParaRPr>
          </a:p>
          <a:p>
            <a:pPr algn="r"/>
            <a:r>
              <a:rPr lang="en-US" dirty="0" err="1">
                <a:solidFill>
                  <a:schemeClr val="tx2"/>
                </a:solidFill>
              </a:rPr>
              <a:t>Kaushik</a:t>
            </a:r>
            <a:r>
              <a:rPr lang="en-US" dirty="0">
                <a:solidFill>
                  <a:schemeClr val="tx2"/>
                </a:solidFill>
              </a:rPr>
              <a:t> Das </a:t>
            </a:r>
          </a:p>
          <a:p>
            <a:pPr algn="r"/>
            <a:r>
              <a:rPr lang="en-US" dirty="0">
                <a:solidFill>
                  <a:schemeClr val="tx2"/>
                </a:solidFill>
              </a:rPr>
              <a:t>Department of Political Science</a:t>
            </a:r>
          </a:p>
          <a:p>
            <a:pPr algn="r"/>
            <a:r>
              <a:rPr lang="en-US" dirty="0">
                <a:solidFill>
                  <a:schemeClr val="tx2"/>
                </a:solidFill>
              </a:rPr>
              <a:t>Government General Degree College, </a:t>
            </a:r>
            <a:r>
              <a:rPr lang="en-US" dirty="0" err="1">
                <a:solidFill>
                  <a:schemeClr val="tx2"/>
                </a:solidFill>
              </a:rPr>
              <a:t>Keshiary</a:t>
            </a:r>
            <a:endParaRPr lang="en-IN" dirty="0">
              <a:solidFill>
                <a:schemeClr val="tx2"/>
              </a:solidFill>
            </a:endParaRPr>
          </a:p>
          <a:p>
            <a:r>
              <a:rPr lang="en-US">
                <a:solidFill>
                  <a:schemeClr val="tx2"/>
                </a:solidFill>
              </a:rPr>
              <a:t>                                                     </a:t>
            </a:r>
            <a:endParaRPr lang="en-IN"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14291"/>
            <a:ext cx="7886728" cy="785817"/>
          </a:xfrm>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Subtitle 2"/>
          <p:cNvSpPr>
            <a:spLocks noGrp="1"/>
          </p:cNvSpPr>
          <p:nvPr>
            <p:ph type="subTitle" idx="1"/>
          </p:nvPr>
        </p:nvSpPr>
        <p:spPr>
          <a:xfrm>
            <a:off x="571472" y="1000108"/>
            <a:ext cx="7858180" cy="5643602"/>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bn-IN" dirty="0">
                <a:solidFill>
                  <a:schemeClr val="tx1"/>
                </a:solidFill>
              </a:rPr>
              <a:t>সংবিধানে ‘আইনের দৃষ্টিতে সাম্য’ নীতির কতগুলি ব্যাতিক্রম রয়েছে, যথাঃ- </a:t>
            </a:r>
            <a:endParaRPr lang="en-IN" dirty="0">
              <a:solidFill>
                <a:schemeClr val="tx1"/>
              </a:solidFill>
            </a:endParaRPr>
          </a:p>
          <a:p>
            <a:pPr algn="just"/>
            <a:r>
              <a:rPr lang="bn-IN" dirty="0">
                <a:solidFill>
                  <a:schemeClr val="tx1"/>
                </a:solidFill>
              </a:rPr>
              <a:t>১) রাষ্ট্রপতি বা রাজ্যপালগণ স্বপদে আসীন থাকাকালীন তাদের নিজেদের দ্বায়িত্ব পালন করার সময় যে কাজ করবেন তাঁর জন্য তাদের কোন আদালতের কাছে জবাবদিহি করতে হয় না। এছাড়া তাঁদের বিরুদ্ধে কোন ফৌজদারি মামলাও দায়ের করা যায় না।</a:t>
            </a:r>
            <a:endParaRPr lang="en-IN" dirty="0">
              <a:solidFill>
                <a:schemeClr val="tx1"/>
              </a:solidFill>
            </a:endParaRPr>
          </a:p>
          <a:p>
            <a:pPr algn="just"/>
            <a:r>
              <a:rPr lang="bn-IN" dirty="0">
                <a:solidFill>
                  <a:schemeClr val="tx1"/>
                </a:solidFill>
              </a:rPr>
              <a:t>২) বিদেশী রাষ্ট্রের কূটনৈতিক প্রতিনিধিগণ যদি ভারতে থাকাকালীন কোনও অপরাধ করেন তাহলে তার বিচার ভারতীয় আদালত করতে পারবে না।</a:t>
            </a:r>
            <a:endParaRPr lang="en-IN" dirty="0">
              <a:solidFill>
                <a:schemeClr val="tx1"/>
              </a:solidFill>
            </a:endParaRPr>
          </a:p>
          <a:p>
            <a:pPr algn="just"/>
            <a:r>
              <a:rPr lang="bn-IN" dirty="0">
                <a:solidFill>
                  <a:schemeClr val="tx1"/>
                </a:solidFill>
              </a:rPr>
              <a:t>৩) যুদ্ধকালীন সময়ে শত্রুপক্ষের ব্যাক্তিরা আদালতে মামলা দায়ের করতে পারবে না বা অন্যান্য বন্দিদের মত সুযোগ সুবিধাও পাবেন না।</a:t>
            </a:r>
            <a:endParaRPr lang="en-IN" dirty="0">
              <a:solidFill>
                <a:schemeClr val="tx1"/>
              </a:solidFill>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Content Placeholder 2"/>
          <p:cNvSpPr>
            <a:spLocks noGrp="1"/>
          </p:cNvSpPr>
          <p:nvPr>
            <p:ph idx="1"/>
          </p:nvPr>
        </p:nvSpPr>
        <p:spPr>
          <a:xfrm>
            <a:off x="457200" y="1428736"/>
            <a:ext cx="8229600" cy="5214974"/>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just"/>
            <a:r>
              <a:rPr lang="bn-IN" dirty="0"/>
              <a:t>অন্যদিকে ‘আইনসমূহের দ্বারা সমভাবে সংরক্ষিত হবার অধিকার’ কথাটির দ্বারা একথা বোঝান হয়েছে যে, সমপর্যায়ভুক্ত ব্যাক্তিদের ক্ষেত্রে আইন সমভাবে প্রযুক্ত হবে এবং রাষ্ট্র কোনও বৈষম্যমূলক আচরন করতে পারবে না। এছাড়া একই অবস্থার মধ্যে নাগরিকগণ একই ধরনের সুযোগসুবিধা ভোগ করবেন। অর্থাৎ প্রকৃতিগত বা অবস্থাগত বিচারে সকলে সমান হতে পারে না, বিভিন্ন শ্রেণী বা গোষ্ঠীর চাহিদা আলাদা আলাদা। তাই তাঁদের আলাদা আলাদা ভাবে বিচার করতে হবে। এই পরিপ্রেক্ষিতে ২০০২ সালের আশুতোষ গুপ্তা বনাম রাজস্থান রাজ্য মামলায় সুপ্রিম কোর্ট এই রায় দেয় যে, কোনও আইন যদি যুক্তিসংগত শ্রেণীকরণ করে তবে তা সাম্যের অধিকারের বিরোধী বলে বিবেচিত হবে না (...</a:t>
            </a:r>
            <a:r>
              <a:rPr lang="en-US" dirty="0"/>
              <a:t>if the law in question is based on rational classification it is not regarded as discriminatory.”)</a:t>
            </a:r>
            <a:r>
              <a:rPr lang="bn-IN" dirty="0"/>
              <a:t> (উৎসঃ অ</a:t>
            </a:r>
            <a:r>
              <a:rPr lang="en-US" dirty="0"/>
              <a:t>.</a:t>
            </a:r>
            <a:r>
              <a:rPr lang="bn-IN" dirty="0"/>
              <a:t>মুখোপাধ্যায়, ৭৫, ২০১৭)।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14291"/>
            <a:ext cx="7929618" cy="1285883"/>
          </a:xfrm>
        </p:spPr>
        <p:style>
          <a:lnRef idx="1">
            <a:schemeClr val="accent3"/>
          </a:lnRef>
          <a:fillRef idx="2">
            <a:schemeClr val="accent3"/>
          </a:fillRef>
          <a:effectRef idx="1">
            <a:schemeClr val="accent3"/>
          </a:effectRef>
          <a:fontRef idx="minor">
            <a:schemeClr val="dk1"/>
          </a:fontRef>
        </p:style>
        <p:txBody>
          <a:bodyPr/>
          <a:lstStyle/>
          <a:p>
            <a:r>
              <a:rPr lang="bn-IN" dirty="0"/>
              <a:t>১৫ নং ধারা</a:t>
            </a:r>
            <a:endParaRPr lang="en-IN" dirty="0"/>
          </a:p>
        </p:txBody>
      </p:sp>
      <p:sp>
        <p:nvSpPr>
          <p:cNvPr id="3" name="Subtitle 2"/>
          <p:cNvSpPr>
            <a:spLocks noGrp="1"/>
          </p:cNvSpPr>
          <p:nvPr>
            <p:ph type="subTitle" idx="1"/>
          </p:nvPr>
        </p:nvSpPr>
        <p:spPr>
          <a:xfrm>
            <a:off x="571472" y="1500174"/>
            <a:ext cx="7929618" cy="5072098"/>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just"/>
            <a:r>
              <a:rPr lang="bn-IN" dirty="0"/>
              <a:t> সংবিধানের ১৫ (১) নং ধারায় বলা হয়েছে যে, জাতি, ধর্ম, বর্ণ, জন্মস্থান, স্ত্রী-পুরুষ প্রভৃতি কারণে রাষ্ট্র কোন নাগরিকের প্রতি বৈষম্যমূলক আচরণ করবে না।  আবার এই সমস্ত কারনের জন্য সর্বসাধারণের ব্যবহার্য দোকান, হোটেল বা প্রমোদস্থানে প্রবেশের ক্ষেত্রে অথবা রাষ্ট্রীয় অর্থে পরিচালিত নলকূপ, জলাশয়, স্নানের ঘাট, পথ বা জনসাধারণের ব্যবহারের জন্য নির্দিষ্ট স্থানে কোন নাগরিকের প্রবেশের ওপর কোনো শর্ত বা বাধানিষেধ আরোপ করা যাবে না [১৫(২)]। </a:t>
            </a:r>
          </a:p>
          <a:p>
            <a:pPr algn="just"/>
            <a:r>
              <a:rPr lang="bn-IN" dirty="0"/>
              <a:t>তবে সংবিধানের ১৫(৩) এবং (৪) নং ধারায় বলা হয়েছে যে, স্ত্রীলোক, শিশু, শিক্ষাক্ষেত্রে অনগ্রসর নাগরিকের জন্য রাষ্ট্র বিশেষ ব্যবস্থা গ্রহণ করলে, সেইসব ব্যবস্থা সাম্য নীতির বিরোধী বলে বিবেচিত হবে না (উৎসঃ প্র</a:t>
            </a:r>
            <a:r>
              <a:rPr lang="en-US" dirty="0"/>
              <a:t>.</a:t>
            </a:r>
            <a:r>
              <a:rPr lang="bn-IN" dirty="0"/>
              <a:t>কু</a:t>
            </a:r>
            <a:r>
              <a:rPr lang="en-US" dirty="0"/>
              <a:t>.</a:t>
            </a:r>
            <a:r>
              <a:rPr lang="bn-IN" dirty="0"/>
              <a:t>দালাল, পৃঃ ৬৪, ২০১৬)। </a:t>
            </a:r>
            <a:endParaRPr lang="en-IN" dirty="0"/>
          </a:p>
          <a:p>
            <a:r>
              <a:rPr lang="bn-IN" dirty="0"/>
              <a:t> </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Content Placeholder 2"/>
          <p:cNvSpPr>
            <a:spLocks noGrp="1"/>
          </p:cNvSpPr>
          <p:nvPr>
            <p:ph idx="1"/>
          </p:nvPr>
        </p:nvSpPr>
        <p:spPr>
          <a:xfrm>
            <a:off x="500034" y="1428736"/>
            <a:ext cx="8186766" cy="5214974"/>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bn-IN" dirty="0"/>
              <a:t>বেসরকারি শিক্ষা-প্রতিষ্ঠানে আসন বৈধ কিনা সে বিষয়ে বিতর্কের অবসান ঘটাতে ২০০৫ সালের ৯৩তম সংবিধান সংশোধন আইনের দ্বারা সংবিধানে ১৫ (৫) ধারা সংযোজিত হয়। এই ধারা অনুসারে, রাষ্ট্র সামাজিক ও শিক্ষাগত দিক থেকে অনগ্রসর শ্রেণীর নাগরিক অথবা তপশিলি জাতি ও উপজাতির অনুকূলে তাদের জন্য শিক্ষা-প্রতিষ্ঠানে ভর্তির ব্যাপারে বিশেষ ব্যবস্থা করতে পারে। এই শিক্ষা-প্রতিষ্ঠানের মধ্যে থাকবে পুরোপুরি বা আংশিকভাবে সরকারের আর্থিক সাহায্যপ্রাপ্ত বেসরকারি শিক্ষা-প্রতিষ্ঠান এবং সরকারের কাছ থেকে কোনও সরকারি আর্থিক সাহায্য পায় না এমন প্রতিষ্ঠানও (উৎসঃঅ</a:t>
            </a:r>
            <a:r>
              <a:rPr lang="en-US" dirty="0"/>
              <a:t>.</a:t>
            </a:r>
            <a:r>
              <a:rPr lang="bn-IN" dirty="0"/>
              <a:t>মুখোপাধ্যাপাধ্যায়,৭৫, ২০১৭)।  </a:t>
            </a:r>
            <a:endParaRPr lang="en-IN" dirty="0"/>
          </a:p>
          <a:p>
            <a:pPr algn="just"/>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১৬ নং ধারা</a:t>
            </a:r>
            <a:endParaRPr lang="en-IN" dirty="0"/>
          </a:p>
        </p:txBody>
      </p:sp>
      <p:sp>
        <p:nvSpPr>
          <p:cNvPr id="3" name="Content Placeholder 2"/>
          <p:cNvSpPr>
            <a:spLocks noGrp="1"/>
          </p:cNvSpPr>
          <p:nvPr>
            <p:ph idx="1"/>
          </p:nvPr>
        </p:nvSpPr>
        <p:spPr>
          <a:xfrm>
            <a:off x="457200" y="1428736"/>
            <a:ext cx="8229600" cy="5286412"/>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just"/>
            <a:r>
              <a:rPr lang="bn-IN" dirty="0"/>
              <a:t>সংবিধানের ১৬ (১) নং ধারা অনুসারে সরকারি চাকরিতে সমান সুযোগ পাবে প্রতিটি নাগরিক। এই নির্দেশকে কার্যকর করার জন্য ১৬ (২) নং ধারায় বলা হয়েছে যে, জাতি, ধর্ম, বর্ণ, জন্মস্থান, স্ত্রী-পুরুষ ইত্যাদি বিষয়ে পার্থক্যের জন্য কোনো নাগরিক সরকারি চাকরি বা পদে নিয়োগের ব্যাপারে অযোগ্য বলে বিবেচিত হবে না কিংবা তার প্রতি কোনো বৈষম্যমূলক আচরণ করা যাবে না। তবে ১৬ (৩) নং বলা হয়েছে যে, কেন্দ্রীয় আইনসভা আইন প্রণয়ন করে সরকারি চাকরি পাওয়ার যোগ্যতা হিসাবে কোনও রাজ্য বা কেন্দ্রশাসিত অঞ্চলে বসবাস বাধ্যতামূলক করতে পারে</a:t>
            </a:r>
            <a:r>
              <a:rPr lang="hi-IN" dirty="0"/>
              <a:t>। </a:t>
            </a:r>
            <a:r>
              <a:rPr lang="bn-IN" dirty="0"/>
              <a:t>আবার ১৬ (১) ধারার ব্যতিক্রম হিসাবে ১৬(৪) ধারায় বলা হয়েছে যে, রাষ্ট্র যদি মনে করে যে, সরকারি চাকরি বা সরকারি পদে অনুন্নত শ্রেণির নাগরিকদের উপযুক্ত প্রতিনিধিত্ব নেই, তাহলে তাদের জন্য রাষ্ট্র সরকারি পদ সংরক্ষণের ব্যবস্থা করতে পারে।</a:t>
            </a:r>
            <a:endParaRPr lang="en-IN" dirty="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Content Placeholder 2"/>
          <p:cNvSpPr>
            <a:spLocks noGrp="1"/>
          </p:cNvSpPr>
          <p:nvPr>
            <p:ph idx="1"/>
          </p:nvPr>
        </p:nvSpPr>
        <p:spPr>
          <a:xfrm>
            <a:off x="457200" y="1428736"/>
            <a:ext cx="8229600" cy="521497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bn-IN" dirty="0"/>
              <a:t>১৯৯৩ সালের ইন্দ্র সাহনি  বনাম ভারত রাষ্ট্র মামলায় সুপ্রিম কোর্ট ১৬(৪) ধারার যে ব্যাখ্যা দেয় তার উল্লেখযোগ্য  দিকগুলি হল এইরকমঃ</a:t>
            </a:r>
            <a:endParaRPr lang="en-IN" dirty="0"/>
          </a:p>
          <a:p>
            <a:r>
              <a:rPr lang="bn-IN" dirty="0"/>
              <a:t>ক) ১৬ (৪) নং ধারায় যে অনগ্রসরতার কথা বলা হয়েছে তা শুধু সামাজিক  অনগ্রসরতা, শিক্ষাগত নয়।</a:t>
            </a:r>
            <a:endParaRPr lang="en-IN" dirty="0"/>
          </a:p>
          <a:p>
            <a:r>
              <a:rPr lang="bn-IN" dirty="0"/>
              <a:t>খ) দেখতে হবে যে, সংরক্ষণের সুবিধা যাতে যথার্থই অনগ্রসর শ্রেণির কাছে পৌঁছয়। এই কারণে অনগ্রসর শ্রেণির মধ্যে যারা সম্পন্ন অংশ তাদের সংরক্ষণের সুবিধার বাইরে রাখতে হবে।</a:t>
            </a:r>
            <a:endParaRPr lang="en-IN" dirty="0"/>
          </a:p>
          <a:p>
            <a:r>
              <a:rPr lang="bn-IN" dirty="0"/>
              <a:t>গ) সংরক্ষণ ৫০ শতাংশের বেশি হবে না।</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bn-IN" dirty="0"/>
              <a:t>ঘ) এই ৫০ শতাংশ হবে প্রতি বছর শূন্য পদের ৫০ শতাংশ।</a:t>
            </a:r>
            <a:endParaRPr lang="en-IN" dirty="0"/>
          </a:p>
          <a:p>
            <a:pPr algn="just"/>
            <a:r>
              <a:rPr lang="bn-IN" dirty="0"/>
              <a:t>ঙ) ১৬ (৪) নং ধারা অনুসারে সংরক্ষণ শুধু প্রাথমিক নিয়োগের ক্ষেত্রে প্রযোজ্য হবে, পদোন্নতির ক্ষেত্রে নয়।</a:t>
            </a:r>
            <a:endParaRPr lang="en-IN" dirty="0"/>
          </a:p>
          <a:p>
            <a:pPr algn="just"/>
            <a:r>
              <a:rPr lang="bn-IN" dirty="0"/>
              <a:t>সংবিধানের ১৬ (৫) নং ধারায় আরেক ধরনের সংরক্ষণের ব্যাবস্থা করা হয়েছে। এই ধারায় বলা হয়েছে যে,   কোনও ধর্মীয় বা ধর্ম সম্প্রদায়ের সংগঠনে যে সব পদ থাকে তা নির্দিষ্ট কোনও ধর্মাবলম্বী ব্যক্তি বা ধর্মসম্প্রদায়ের অনুগত ব্যাক্তির জন্য সংরক্ষিত হবে  (উৎসঃঅ</a:t>
            </a:r>
            <a:r>
              <a:rPr lang="en-US" dirty="0"/>
              <a:t>.</a:t>
            </a:r>
            <a:r>
              <a:rPr lang="bn-IN" dirty="0"/>
              <a:t>মুখোপাধ্যাপাধ্যায়,৭৬-৭৭, ২০১৭)। </a:t>
            </a:r>
            <a:endParaRPr lang="en-IN" dirty="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১৭ নং ধারা</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bn-IN" dirty="0"/>
              <a:t>সংবিধানের ১৭ নং ধারায় অস্পৃশ্যতা’র বিলোপ সাধন করা হয়েছে এবং অস্পৃশ্যতা’র আচরণ নিষিদ্ধ করা হয়েছে। ১৯৫৫ সালে পার্লামেন্ট অস্পৃশ্যতা সংক্রান্ত আচরণের জন্য প্রয়োজনীয় দণ্ডদানের ব্যবস্থা করেছে। এই আইন অনুসারে কোনো ব্যাক্তিকে শিক্ষাপ্রতিষ্ঠান, হাসপাতাল প্রভৃতিতে অথবা সর্ব- সাধারনের জন্য উন্মুক্ত প্রমোদস্থান, দেবালয়, হোটেল, ইত্যাদিতে প্রবেশ নিষিদ্ধ করা অপরাধ বলে গন্য হবে। তবু ভারতীয় সমাজ ব্যবস্থা আজও অস্পৃশ্যতা নামক অভিশাপ থেকে মুক্তি পায়নি।</a:t>
            </a:r>
            <a:endParaRPr lang="en-IN" dirty="0"/>
          </a:p>
          <a:p>
            <a:pPr algn="just"/>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১৮ নং ধারা</a:t>
            </a:r>
            <a:endParaRPr lang="en-IN" dirty="0"/>
          </a:p>
        </p:txBody>
      </p:sp>
      <p:sp>
        <p:nvSpPr>
          <p:cNvPr id="3" name="Content Placeholder 2"/>
          <p:cNvSpPr>
            <a:spLocks noGrp="1"/>
          </p:cNvSpPr>
          <p:nvPr>
            <p:ph idx="1"/>
          </p:nvPr>
        </p:nvSpPr>
        <p:spPr>
          <a:xfrm>
            <a:off x="457200" y="1428736"/>
            <a:ext cx="8229600" cy="5143536"/>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just"/>
            <a:r>
              <a:rPr lang="bn-IN" dirty="0"/>
              <a:t>সংবিধানের ১৮ নং ধারায় সামরিক কিংবা শিক্ষা বিষয়ক উপাধি ছাড়া অন্য কোনো উপাধি প্রদান নিষিদ্ধ করা হয়েছে। রাষ্ট্রপতির অনুমতি ছাড়া কোনো ভারতীয় নাগরিক বিদেশি রাষ্ট্র কর্তৃক প্রদত্ত উপাধি গ্রহণ করতে পারবে না। ভারত সরকারের কাজে নিযুক্ত বিদেশিগণও রাষ্ট্রপতির অনুমতি ছাড়া অপর রাষ্ট্রের কাছ থেকে কোনো উপাধি গ্রহণ করতে পারবে না। এছাড়া ভারত সরকারের লাভজনক কোনো পদে আসীন ব্যক্তি রাষ্ট্রপতির অনুমতি ছাড়া কোনো বিদেশি রাষ্ট্রের কাছ থেকে কোনো উপঢৌকন, বেতন বা পদ গ্রহণ করতে পারবে না।  অবশ্য ১৯৫৪ সাল থেকে ভারতের বিশিষ্ট ব্যক্তিদের সন্মান দানের জন্য ভারত সরকার ভারতরত্ন, পদ্ম বিভূষণ, পদ্মভূষণ ও পদ্মশ্রী প্রভৃতি উপাধি প্রদানের ব্যবস্থা চালু করে। সমালোচকদের মতে, এইসব উপাধি জনসাধারণের মধ্যে কৃত্রিম বৈষম্যের সৃষ্টি করে, তাই এই ব্যবস্থা সাম্য নীতির পরিপন্থী (উৎসঃ প্র</a:t>
            </a:r>
            <a:r>
              <a:rPr lang="en-US" dirty="0"/>
              <a:t>.</a:t>
            </a:r>
            <a:r>
              <a:rPr lang="bn-IN" dirty="0"/>
              <a:t>কু</a:t>
            </a:r>
            <a:r>
              <a:rPr lang="en-US" dirty="0"/>
              <a:t>.</a:t>
            </a:r>
            <a:r>
              <a:rPr lang="bn-IN" dirty="0"/>
              <a:t>দালাল, পৃঃ ৬৪-৬৫, ২০১৬)।</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Content Placeholder 2"/>
          <p:cNvSpPr>
            <a:spLocks noGrp="1"/>
          </p:cNvSpPr>
          <p:nvPr>
            <p:ph idx="1"/>
          </p:nvPr>
        </p:nvSpPr>
        <p:spPr>
          <a:xfrm>
            <a:off x="457200" y="1428736"/>
            <a:ext cx="8229600" cy="5214974"/>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bn-IN" dirty="0"/>
              <a:t>এই বিষয়ে সুপ্রিম কোর্ট বালাজি রাঘবন বনাম ভারত রাষ্ট্র মামলা (১৯৯৬) এই রায় দেয় যে, পদ্ম সন্মান ১৮ (১) উল্লখিত খেতাব নয়, তা পুরস্কার মাত্র। সাম্যের তত্ত্ব মেধাকে স্বীকৃতি না দেওয়ার নির্দেশ দেয় না। আদালত আরও সুপারিশ করে যে, পদ্ম পুরস্কার দেওয়ার ব্যাপারে সরকারের পক্ষ থেকে নির্দিষ্ট একটি নির্দেশিকা প্রণয়ন করা প্রয়োজন। তবে দুর্ভাগ্যক্রমে আজ পর্যন্ত এই নির্দেশিকা তৈরি করা হয়নি। </a:t>
            </a:r>
            <a:endParaRPr lang="en-IN" dirty="0"/>
          </a:p>
          <a:p>
            <a:pPr algn="just"/>
            <a:r>
              <a:rPr lang="bn-IN" dirty="0"/>
              <a:t>ভারতীয় সংবিধানে বর্ণিত সাম্যের অধিকারগুলি মূলত রাজনৈতিক ও সামাজিক প্রকৃতির, এখানে অর্থনৈতিক ক্ষেত্রে সাম্যের বিষয়টি পুরোপুরি অবহেলিত থেকে গেছে। </a:t>
            </a:r>
            <a:endParaRPr lang="en-IN" dirty="0"/>
          </a:p>
          <a:p>
            <a:pPr algn="just"/>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357167"/>
            <a:ext cx="7929618" cy="1928825"/>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bn-IN" b="1" u="sng" dirty="0"/>
              <a:t>মৌলিক অধিকার </a:t>
            </a:r>
            <a:br>
              <a:rPr lang="en-US" b="1" u="sng" dirty="0"/>
            </a:br>
            <a:r>
              <a:rPr lang="bn-IN" b="1" u="sng" dirty="0"/>
              <a:t>(</a:t>
            </a:r>
            <a:r>
              <a:rPr lang="en-US" b="1" u="sng" dirty="0"/>
              <a:t>FUNDAMENTAL RIGHTS)</a:t>
            </a:r>
            <a:br>
              <a:rPr lang="en-IN" dirty="0"/>
            </a:br>
            <a:endParaRPr lang="en-IN" dirty="0"/>
          </a:p>
        </p:txBody>
      </p:sp>
      <p:sp>
        <p:nvSpPr>
          <p:cNvPr id="3" name="Subtitle 2"/>
          <p:cNvSpPr>
            <a:spLocks noGrp="1"/>
          </p:cNvSpPr>
          <p:nvPr>
            <p:ph type="subTitle" idx="1"/>
          </p:nvPr>
        </p:nvSpPr>
        <p:spPr>
          <a:xfrm>
            <a:off x="428596" y="2285992"/>
            <a:ext cx="7929618" cy="428628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r>
              <a:rPr lang="bn-IN" b="1" dirty="0">
                <a:solidFill>
                  <a:schemeClr val="tx1"/>
                </a:solidFill>
              </a:rPr>
              <a:t>সংজ্ঞাঃ- </a:t>
            </a:r>
            <a:r>
              <a:rPr lang="bn-IN" dirty="0">
                <a:solidFill>
                  <a:schemeClr val="tx1"/>
                </a:solidFill>
              </a:rPr>
              <a:t>মৌলিক অধিকার বলতে সেই অধিকারগুলিকে বোঝায়   ব্যাক্তির ব্যাক্তিত্ব বিকাশের জন্য অপরিহার্য, যেগুলি সংবিধান কর্তৃক স্বীকৃত এবং আদালত কর্তৃক বলবৎযোগ্য।  সংবিধান বিশারদ দুর্গাদাস বসুর মতে, মৌলিক অধিকারগুলি মৌলিক কারণ, অন্যান্য সাধারন অধিকারগুলি যেখানে সাধারন আইন পাশের পদ্ধতিতে পরিবর্তন করা যায়, সেখানে মৌলিক অধিকারগুলিকে পরিবর্তন করতে হলে বিশেষ সংবিধান সংশোধন পদ্ধতির আশ্রয় নিয়ে হয়।</a:t>
            </a:r>
            <a:endParaRPr lang="en-IN"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28596" y="285728"/>
            <a:ext cx="8258204" cy="5840435"/>
          </a:xfrm>
        </p:spPr>
        <p:style>
          <a:lnRef idx="1">
            <a:schemeClr val="accent3"/>
          </a:lnRef>
          <a:fillRef idx="2">
            <a:schemeClr val="accent3"/>
          </a:fillRef>
          <a:effectRef idx="1">
            <a:schemeClr val="accent3"/>
          </a:effectRef>
          <a:fontRef idx="minor">
            <a:schemeClr val="dk1"/>
          </a:fontRef>
        </p:style>
        <p:txBody>
          <a:bodyPr>
            <a:normAutofit/>
          </a:bodyPr>
          <a:lstStyle/>
          <a:p>
            <a:pPr>
              <a:buNone/>
            </a:pPr>
            <a:endParaRPr lang="en-US" sz="9600" dirty="0"/>
          </a:p>
          <a:p>
            <a:pPr algn="ctr">
              <a:buNone/>
            </a:pPr>
            <a:r>
              <a:rPr lang="en-US" sz="9600" dirty="0"/>
              <a:t> THANK YOU</a:t>
            </a:r>
            <a:endParaRPr lang="en-IN"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143000"/>
          </a:xfrm>
        </p:spPr>
        <p:style>
          <a:lnRef idx="1">
            <a:schemeClr val="accent3"/>
          </a:lnRef>
          <a:fillRef idx="2">
            <a:schemeClr val="accent3"/>
          </a:fillRef>
          <a:effectRef idx="1">
            <a:schemeClr val="accent3"/>
          </a:effectRef>
          <a:fontRef idx="minor">
            <a:schemeClr val="dk1"/>
          </a:fontRef>
        </p:style>
        <p:txBody>
          <a:bodyPr/>
          <a:lstStyle/>
          <a:p>
            <a:r>
              <a:rPr lang="bn-IN" dirty="0"/>
              <a:t>পুনশ্চঃ </a:t>
            </a:r>
            <a:endParaRPr lang="en-IN" dirty="0"/>
          </a:p>
        </p:txBody>
      </p:sp>
      <p:sp>
        <p:nvSpPr>
          <p:cNvPr id="3" name="Content Placeholder 2"/>
          <p:cNvSpPr>
            <a:spLocks noGrp="1"/>
          </p:cNvSpPr>
          <p:nvPr>
            <p:ph idx="1"/>
          </p:nvPr>
        </p:nvSpPr>
        <p:spPr>
          <a:xfrm>
            <a:off x="500034" y="1428736"/>
            <a:ext cx="8186766" cy="5072098"/>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just"/>
            <a:r>
              <a:rPr lang="bn-IN" dirty="0"/>
              <a:t>আবার এ</a:t>
            </a:r>
            <a:r>
              <a:rPr lang="en-US" dirty="0"/>
              <a:t>. </a:t>
            </a:r>
            <a:r>
              <a:rPr lang="bn-IN" dirty="0"/>
              <a:t>কে</a:t>
            </a:r>
            <a:r>
              <a:rPr lang="en-US" dirty="0"/>
              <a:t>. </a:t>
            </a:r>
            <a:r>
              <a:rPr lang="bn-IN" dirty="0"/>
              <a:t>গোপালন বনাম  মাদ্রাজ রাজ্য মামলায় (১৯৫০) রায়দানকালে বিচারপতি পতঞ্জলি শাস্ত্রী এই অভিমত ব্যক্ত করেছিলেন যে, “</a:t>
            </a:r>
            <a:r>
              <a:rPr lang="en-US" dirty="0"/>
              <a:t> Fundamental Rights are fundamental because they are withdrawn from the jurisdiction of the executive and the legislature’’.</a:t>
            </a:r>
            <a:endParaRPr lang="en-IN" dirty="0"/>
          </a:p>
          <a:p>
            <a:pPr algn="just"/>
            <a:r>
              <a:rPr lang="bn-IN" dirty="0"/>
              <a:t> মৌলিক অধিকার ও সাধারন অধিকারের মধ্যে মূল পার্থক্য হল এই যে, সাধারন অধিকারগুলি দেশের সাধারন আইনের দ্বারা সংরক্ষিত ও স্বীকৃত কিন্তু মৌলিক অধিকারগুলি দেশের সর্বোচ্চ আইন অর্থাৎ সংবিধান দ্বারা স্বীকৃত ও সংরক্ষিত</a:t>
            </a:r>
            <a:r>
              <a:rPr lang="hi-IN" dirty="0"/>
              <a:t>। </a:t>
            </a:r>
            <a:r>
              <a:rPr lang="bn-IN" dirty="0"/>
              <a:t>এছাড়া সাধারন অধিকারগুলি আদালত কর্তৃক বলবৎযোগ্য নয়, কিন্তু মৌলিক অধিকারগুলি আদালত কর্তৃক বলবৎযোগ্য (উৎসঃ প্র</a:t>
            </a:r>
            <a:r>
              <a:rPr lang="en-US" dirty="0"/>
              <a:t>.</a:t>
            </a:r>
            <a:r>
              <a:rPr lang="bn-IN" dirty="0"/>
              <a:t>কু</a:t>
            </a:r>
            <a:r>
              <a:rPr lang="en-US" dirty="0"/>
              <a:t>.</a:t>
            </a:r>
            <a:r>
              <a:rPr lang="bn-IN" dirty="0"/>
              <a:t>দালাল, পৃঃ ৬০, ২০১৬)। </a:t>
            </a:r>
            <a:endParaRPr lang="en-IN"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428760"/>
          </a:xfrm>
        </p:spPr>
        <p:style>
          <a:lnRef idx="1">
            <a:schemeClr val="accent3"/>
          </a:lnRef>
          <a:fillRef idx="2">
            <a:schemeClr val="accent3"/>
          </a:fillRef>
          <a:effectRef idx="1">
            <a:schemeClr val="accent3"/>
          </a:effectRef>
          <a:fontRef idx="minor">
            <a:schemeClr val="dk1"/>
          </a:fontRef>
        </p:style>
        <p:txBody>
          <a:bodyPr>
            <a:normAutofit/>
          </a:bodyPr>
          <a:lstStyle/>
          <a:p>
            <a:br>
              <a:rPr lang="en-IN" dirty="0"/>
            </a:br>
            <a:r>
              <a:rPr lang="bn-IN" sz="3100" b="1" dirty="0"/>
              <a:t>ভারতীয় সংবিধানে স্বীকৃত মৌলিক অধিকারসমূহ</a:t>
            </a:r>
            <a:endParaRPr lang="en-IN" sz="3100" dirty="0"/>
          </a:p>
        </p:txBody>
      </p:sp>
      <p:sp>
        <p:nvSpPr>
          <p:cNvPr id="3" name="Content Placeholder 2"/>
          <p:cNvSpPr>
            <a:spLocks noGrp="1"/>
          </p:cNvSpPr>
          <p:nvPr>
            <p:ph idx="1"/>
          </p:nvPr>
        </p:nvSpPr>
        <p:spPr>
          <a:xfrm>
            <a:off x="457200" y="1643050"/>
            <a:ext cx="8229600" cy="5072098"/>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bn-IN" dirty="0"/>
              <a:t>মূল ভারতীয় সংবিধানের তৃতীয় অধ্যায়ে ১২-৩৫ নং ধারাগুলিতে ৭ প্রকার মৌলিক অধিকারের উল্লেখ ছিল। যথাঃ-</a:t>
            </a:r>
            <a:endParaRPr lang="en-IN" dirty="0"/>
          </a:p>
          <a:p>
            <a:r>
              <a:rPr lang="bn-IN" dirty="0"/>
              <a:t>১) সাম্যের অধিকার (১৪-১৮ নং ধারা),  </a:t>
            </a:r>
            <a:endParaRPr lang="en-IN" dirty="0"/>
          </a:p>
          <a:p>
            <a:r>
              <a:rPr lang="bn-IN" dirty="0"/>
              <a:t>২) স্বাধীনতার অধিকার (১৯-২২ নং ধারা),</a:t>
            </a:r>
            <a:endParaRPr lang="en-IN" dirty="0"/>
          </a:p>
          <a:p>
            <a:r>
              <a:rPr lang="bn-IN" dirty="0"/>
              <a:t>৩) শোষণের বিরুদ্ধে অধিকার (২৩-২৪ নং ধারা),</a:t>
            </a:r>
            <a:endParaRPr lang="en-IN" dirty="0"/>
          </a:p>
          <a:p>
            <a:r>
              <a:rPr lang="bn-IN" dirty="0"/>
              <a:t>৪) ধর্মীয় স্বাধীনতার অধিকার (২৫-২৮ নং ধারা),</a:t>
            </a:r>
            <a:endParaRPr lang="en-IN" dirty="0"/>
          </a:p>
          <a:p>
            <a:r>
              <a:rPr lang="bn-IN" dirty="0"/>
              <a:t>৫) সংস্কৃতি ও শিক্ষা বিষয়ক অধিকার (২৯-৩০ নং ধারা),</a:t>
            </a:r>
            <a:endParaRPr lang="en-IN" dirty="0"/>
          </a:p>
          <a:p>
            <a:r>
              <a:rPr lang="bn-IN" dirty="0"/>
              <a:t>৬) সম্পত্তির অধিকার (৩১ নং ধারা),</a:t>
            </a:r>
            <a:endParaRPr lang="en-IN" dirty="0"/>
          </a:p>
          <a:p>
            <a:r>
              <a:rPr lang="bn-IN" dirty="0"/>
              <a:t>৭) শাসনতান্ত্রিক প্রতিবিধানের অধিকার (৩২ নং ধারা)।</a:t>
            </a:r>
            <a:endParaRPr lang="en-IN"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Content Placeholder 2"/>
          <p:cNvSpPr>
            <a:spLocks noGrp="1"/>
          </p:cNvSpPr>
          <p:nvPr>
            <p:ph idx="1"/>
          </p:nvPr>
        </p:nvSpPr>
        <p:spPr>
          <a:xfrm>
            <a:off x="457200" y="1428736"/>
            <a:ext cx="8229600" cy="5214974"/>
          </a:xfrm>
        </p:spPr>
        <p:style>
          <a:lnRef idx="1">
            <a:schemeClr val="accent3"/>
          </a:lnRef>
          <a:fillRef idx="2">
            <a:schemeClr val="accent3"/>
          </a:fillRef>
          <a:effectRef idx="1">
            <a:schemeClr val="accent3"/>
          </a:effectRef>
          <a:fontRef idx="minor">
            <a:schemeClr val="dk1"/>
          </a:fontRef>
        </p:style>
        <p:txBody>
          <a:bodyPr/>
          <a:lstStyle/>
          <a:p>
            <a:r>
              <a:rPr lang="bn-IN" dirty="0"/>
              <a:t>১৯৭৮ সালে ৪৪ তম সংবিধান সংশোধনী আইনে সম্পত্তির অধিকারকে মৌলিক অধিকারের অধ্যায় থেকে বাদ দিয়ে একটি সাধারন অধিকারে পরিণত করা হয়েছে। তাই বর্তমানে ভারতীয় সংবিধানে ৬ প্রকার মৌলিক অধিকার আছে  (উৎসঃ প্র</a:t>
            </a:r>
            <a:r>
              <a:rPr lang="en-US" dirty="0"/>
              <a:t>.</a:t>
            </a:r>
            <a:r>
              <a:rPr lang="bn-IN" dirty="0"/>
              <a:t>কু</a:t>
            </a:r>
            <a:r>
              <a:rPr lang="en-US" dirty="0"/>
              <a:t>.</a:t>
            </a:r>
            <a:r>
              <a:rPr lang="bn-IN" dirty="0"/>
              <a:t>দালাল, পৃঃ ৬৩, ২০১৬)।</a:t>
            </a:r>
            <a:endParaRPr lang="en-IN"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785918"/>
          </a:xfrm>
        </p:spPr>
        <p:style>
          <a:lnRef idx="1">
            <a:schemeClr val="accent3"/>
          </a:lnRef>
          <a:fillRef idx="2">
            <a:schemeClr val="accent3"/>
          </a:fillRef>
          <a:effectRef idx="1">
            <a:schemeClr val="accent3"/>
          </a:effectRef>
          <a:fontRef idx="minor">
            <a:schemeClr val="dk1"/>
          </a:fontRef>
        </p:style>
        <p:txBody>
          <a:bodyPr>
            <a:normAutofit/>
          </a:bodyPr>
          <a:lstStyle/>
          <a:p>
            <a:r>
              <a:rPr lang="bn-IN" sz="3100" b="1" dirty="0"/>
              <a:t>ভারতীয় সংবিধানে উল্লিখিত মৌলিক অধিকারগুলির বৈশিষ্ট্যসমূহ</a:t>
            </a:r>
            <a:br>
              <a:rPr lang="en-IN" dirty="0"/>
            </a:br>
            <a:endParaRPr lang="en-IN" dirty="0"/>
          </a:p>
        </p:txBody>
      </p:sp>
      <p:sp>
        <p:nvSpPr>
          <p:cNvPr id="3" name="Content Placeholder 2"/>
          <p:cNvSpPr>
            <a:spLocks noGrp="1"/>
          </p:cNvSpPr>
          <p:nvPr>
            <p:ph idx="1"/>
          </p:nvPr>
        </p:nvSpPr>
        <p:spPr>
          <a:xfrm>
            <a:off x="457200" y="1285860"/>
            <a:ext cx="8229600" cy="5429288"/>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bn-IN" dirty="0"/>
              <a:t>১) মৌলিক অধিকারগুলির মধ্যে কতগুলি অধিকার হল ইতিবাচক, যেমন-মতপ্রকাশের অধিকার, জীবন ও ব্যাক্তিগত স্বাধীনতার অধিকার, ধর্মীয় স্বাধীনতার অধিকার ইত্যাদি। অন্যদিকে কিছু অধিকার আছে যেগুলি নেতিবাচক যেমন-আইনের দৃষ্টিতে সমতা, একই অপরাধের জন্য একাধিকবার শাস্তিবিধানের ওপর নিষেধ আরোপ করতে পারে।</a:t>
            </a:r>
            <a:endParaRPr lang="en-IN" dirty="0"/>
          </a:p>
          <a:p>
            <a:pPr algn="just"/>
            <a:r>
              <a:rPr lang="bn-IN" dirty="0"/>
              <a:t>২) সবিধানে উল্লিখিত মৌলিক অধিকারগুলি অবাধ ও অনিয়ন্ত্রিত নয়। রাষ্ট্র প্রয়োজনবোধে এই অধিকারগুলির ওপর যুক্তিসঙ্গত বাধানিষেধ আরোপ করতে পারে</a:t>
            </a:r>
            <a:r>
              <a:rPr lang="hi-IN" dirty="0"/>
              <a:t>। </a:t>
            </a:r>
            <a:r>
              <a:rPr lang="bn-IN" dirty="0"/>
              <a:t>জনস্বার্থ, সামাজিক শৃঙ্খলা, জাতীয় ঐক্য ও সংহতি, বিদেশী রাষ্ট্রের সঙ্গে সম্পর্ক ইত্যাদি কারণে মৌলিক অধিকারের ওপর বাধানিষেধ আরোপ করা সম্ভব। </a:t>
            </a:r>
            <a:endParaRPr lang="en-IN"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just"/>
            <a:r>
              <a:rPr lang="bn-IN" dirty="0"/>
              <a:t>৩) মৌলিক অধিকারগুলি অপরিবর্তনীয় নয়; পার্লামেন্ট তাঁর বিশেষ সাংবিধানিক ক্ষমতার দ্বারা মৌলিক অধিকারকে পরিবর্তন বা সংশোধন করতে পারে।  </a:t>
            </a:r>
            <a:endParaRPr lang="en-IN" dirty="0"/>
          </a:p>
          <a:p>
            <a:pPr algn="just"/>
            <a:r>
              <a:rPr lang="bn-IN" dirty="0"/>
              <a:t>৪) স্বাভাবিক অবস্থায় মৌলিক অধিকারগুলি আদালত কর্তৃক বলবৎযোগ্য হলেও জরুরী অবস্থা বলবৎ থাকাকালীন এগুলি আর বলবৎযোগ্য থাকে না।</a:t>
            </a:r>
            <a:endParaRPr lang="en-IN" dirty="0"/>
          </a:p>
          <a:p>
            <a:pPr algn="just"/>
            <a:r>
              <a:rPr lang="bn-IN" dirty="0"/>
              <a:t>৫) মৌলিক অধিকারগুলি প্রকৃতিগতভাবে রাজনৈতিক ও সামাজিক প্রকৃতির। কর্মের অধিকার, অক্ষম অবস্থায় সরকার কর্তৃক প্রতিপালিত হওয়ার অধিকার প্রভৃতির ন্যায় অর্থনৈতিক অধিকারগুলি মৌলিক অধিকার হিসাবে বিবেচিত হয়নি।</a:t>
            </a:r>
            <a:endParaRPr lang="en-IN" dirty="0"/>
          </a:p>
          <a:p>
            <a:pPr algn="just"/>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58204" cy="1143008"/>
          </a:xfrm>
        </p:spPr>
        <p:style>
          <a:lnRef idx="1">
            <a:schemeClr val="accent3"/>
          </a:lnRef>
          <a:fillRef idx="2">
            <a:schemeClr val="accent3"/>
          </a:fillRef>
          <a:effectRef idx="1">
            <a:schemeClr val="accent3"/>
          </a:effectRef>
          <a:fontRef idx="minor">
            <a:schemeClr val="dk1"/>
          </a:fontRef>
        </p:style>
        <p:txBody>
          <a:bodyPr>
            <a:noAutofit/>
          </a:bodyPr>
          <a:lstStyle/>
          <a:p>
            <a:r>
              <a:rPr lang="bn-IN" sz="3200" b="1" u="sng" dirty="0"/>
              <a:t>সাম্যের অধিকার</a:t>
            </a:r>
            <a:br>
              <a:rPr lang="en-IN" sz="3200" dirty="0"/>
            </a:br>
            <a:endParaRPr lang="en-IN" sz="3200" dirty="0"/>
          </a:p>
        </p:txBody>
      </p:sp>
      <p:sp>
        <p:nvSpPr>
          <p:cNvPr id="3" name="Content Placeholder 2"/>
          <p:cNvSpPr>
            <a:spLocks noGrp="1"/>
          </p:cNvSpPr>
          <p:nvPr>
            <p:ph idx="1"/>
          </p:nvPr>
        </p:nvSpPr>
        <p:spPr>
          <a:xfrm>
            <a:off x="457200" y="1285860"/>
            <a:ext cx="8229600" cy="5286412"/>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just"/>
            <a:r>
              <a:rPr lang="bn-IN" dirty="0"/>
              <a:t>ভারতীয় সংবিধানের ১৪-১৮ নং ধারায় নাগরিকদের সাম্যের অধিকারের রূপ ও বৈশিষ্ট্য বর্ণনা করা হয়েছে। সাম্যের অধিকার হল একটি গনতান্ত্রিক রাষ্ট্র ব্যবস্থার   অন্যতম লক্ষণ। এই কারণেই ১৯৯৩ সালের ইন্দ্র সাহনি বনাম ভারত রাষ্ট্র মামলায় সুপ্রিম কোর্ট এই অভিমত ব্যক্ত করেছিল যে, সাম্যের অধিকার হল ভারতীয় গনতন্ত্রের এক গুরুত্বপূর্ণ ভিত্তিপ্রস্তর (</a:t>
            </a:r>
            <a:r>
              <a:rPr lang="en-US" dirty="0"/>
              <a:t>“Equality is one of the magnificent corner-stones of Indian Democracy”)</a:t>
            </a:r>
            <a:r>
              <a:rPr lang="bn-IN" dirty="0"/>
              <a:t> (উৎসঃঅ</a:t>
            </a:r>
            <a:r>
              <a:rPr lang="en-US" dirty="0"/>
              <a:t>.</a:t>
            </a:r>
            <a:r>
              <a:rPr lang="bn-IN" dirty="0"/>
              <a:t>মুখোপাধ্যাপাধ্যা৭৩, ২০১৭)।  </a:t>
            </a:r>
            <a:endParaRPr lang="en-IN" dirty="0"/>
          </a:p>
          <a:p>
            <a:pPr algn="just"/>
            <a:r>
              <a:rPr lang="bn-IN" dirty="0"/>
              <a:t>সংবিধানের ১৪ নং ধারায় বলা হয়েছে, ভারতের ভূখণ্ডের মধ্যে রাষ্ট্র কোন ব্যাক্তিকে ‘আইনের দৃষ্টিতে সাম্য’ অথবা ‘আইনসমূহের দ্বারা সমভাবে সংরক্ষিত হবার অধিকার থেকে বঞ্চিত করতে পারবে না</a:t>
            </a:r>
            <a:r>
              <a:rPr lang="en-US" dirty="0"/>
              <a:t>’</a:t>
            </a:r>
            <a:r>
              <a:rPr lang="bn-IN" dirty="0"/>
              <a:t> (</a:t>
            </a:r>
            <a:r>
              <a:rPr lang="en-US" dirty="0"/>
              <a:t>The State shall not deny to any person equality before the law or the equal protection of the laws within the territory of India”- Art. 14)</a:t>
            </a:r>
            <a:r>
              <a:rPr lang="hi-IN" dirty="0"/>
              <a:t>।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bn-IN" dirty="0"/>
              <a:t>পুনশ্চঃ</a:t>
            </a:r>
            <a:endParaRPr lang="en-IN" dirty="0"/>
          </a:p>
        </p:txBody>
      </p:sp>
      <p:sp>
        <p:nvSpPr>
          <p:cNvPr id="3" name="Content Placeholder 2"/>
          <p:cNvSpPr>
            <a:spLocks noGrp="1"/>
          </p:cNvSpPr>
          <p:nvPr>
            <p:ph idx="1"/>
          </p:nvPr>
        </p:nvSpPr>
        <p:spPr>
          <a:xfrm>
            <a:off x="457200" y="1428736"/>
            <a:ext cx="8229600" cy="5214974"/>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bn-IN" dirty="0"/>
              <a:t>সংবিধানের এই ধারাটি বিশ্লেষণ করলে এর দুটি অংশ পাওয়া যায়, যথা- ‘আইনের দৃষ্টিতে সাম্য’ এবং ‘আইনের সমান সংরক্ষণ’।  ‘আইনের দৃষ্টিতে সাম্য’ নীতিটি এ</a:t>
            </a:r>
            <a:r>
              <a:rPr lang="en-US" dirty="0"/>
              <a:t>.</a:t>
            </a:r>
            <a:r>
              <a:rPr lang="bn-IN" dirty="0"/>
              <a:t> ভি</a:t>
            </a:r>
            <a:r>
              <a:rPr lang="en-US" dirty="0"/>
              <a:t>.</a:t>
            </a:r>
            <a:r>
              <a:rPr lang="bn-IN" dirty="0"/>
              <a:t> ডাইসির আইনের অনুশাসনের দ্বিতীয় নীতির অনুকরনে রচিত। এই নীতি অনুসারে উচ্চপদস্থ সরকারী কর্মচারী থেকে সাধারন নাগরিক সকলেই আইনের চোখে সমান। শাসন বিভাগের স্বৈরাচার থেকে নাগরিককে রক্ষা করার জন্যই এই নীতিটি ভারতীয় সংবিধানে অন্তর্ভুক্ত হয়েছে।</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2363140</TotalTime>
  <Words>1773</Words>
  <Application>Microsoft Office PowerPoint</Application>
  <PresentationFormat>On-screen Show (4:3)</PresentationFormat>
  <Paragraphs>67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Mangal</vt:lpstr>
      <vt:lpstr>Vrinda</vt:lpstr>
      <vt:lpstr>Office Theme</vt:lpstr>
      <vt:lpstr>FUNDAMENTAL RIGHTS মৌলিক অধিকার</vt:lpstr>
      <vt:lpstr>মৌলিক অধিকার  (FUNDAMENTAL RIGHTS) </vt:lpstr>
      <vt:lpstr>পুনশ্চঃ </vt:lpstr>
      <vt:lpstr> ভারতীয় সংবিধানে স্বীকৃত মৌলিক অধিকারসমূহ</vt:lpstr>
      <vt:lpstr>পুনশ্চঃ</vt:lpstr>
      <vt:lpstr>ভারতীয় সংবিধানে উল্লিখিত মৌলিক অধিকারগুলির বৈশিষ্ট্যসমূহ </vt:lpstr>
      <vt:lpstr>PowerPoint Presentation</vt:lpstr>
      <vt:lpstr>সাম্যের অধিকার </vt:lpstr>
      <vt:lpstr>পুনশ্চঃ</vt:lpstr>
      <vt:lpstr>পুনশ্চঃ</vt:lpstr>
      <vt:lpstr>পুনশ্চঃ</vt:lpstr>
      <vt:lpstr>১৫ নং ধারা</vt:lpstr>
      <vt:lpstr>পুনশ্চঃ</vt:lpstr>
      <vt:lpstr>১৬ নং ধারা</vt:lpstr>
      <vt:lpstr>পুনশ্চঃ</vt:lpstr>
      <vt:lpstr>পুনশ্চঃ</vt:lpstr>
      <vt:lpstr>১৭ নং ধারা</vt:lpstr>
      <vt:lpstr>১৮ নং ধারা</vt:lpstr>
      <vt:lpstr>পুনশ্চঃ</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KAUSHIK SIR</dc:creator>
  <cp:lastModifiedBy>Dell</cp:lastModifiedBy>
  <cp:revision>17</cp:revision>
  <dcterms:created xsi:type="dcterms:W3CDTF">2019-01-31T14:09:59Z</dcterms:created>
  <dcterms:modified xsi:type="dcterms:W3CDTF">2024-07-01T15:07:28Z</dcterms:modified>
</cp:coreProperties>
</file>